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3" r:id="rId3"/>
    <p:sldId id="257" r:id="rId4"/>
    <p:sldId id="262" r:id="rId5"/>
    <p:sldId id="258" r:id="rId6"/>
    <p:sldId id="259" r:id="rId7"/>
    <p:sldId id="267" r:id="rId8"/>
    <p:sldId id="263" r:id="rId9"/>
    <p:sldId id="264" r:id="rId10"/>
    <p:sldId id="265" r:id="rId11"/>
    <p:sldId id="268" r:id="rId12"/>
    <p:sldId id="269" r:id="rId13"/>
    <p:sldId id="270" r:id="rId14"/>
    <p:sldId id="271" r:id="rId15"/>
    <p:sldId id="272" r:id="rId16"/>
    <p:sldId id="274"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mily" initials="f" lastIdx="1" clrIdx="0">
    <p:extLst>
      <p:ext uri="{19B8F6BF-5375-455C-9EA6-DF929625EA0E}">
        <p15:presenceInfo xmlns:p15="http://schemas.microsoft.com/office/powerpoint/2012/main" userId="fami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78" d="100"/>
          <a:sy n="78" d="100"/>
        </p:scale>
        <p:origin x="2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8/12/2018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8/12/2018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8/12/2018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8/12/2018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8/12/2018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8/12/2018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8/12/2018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8/12/2018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8/12/2018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8/12/2018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8/12/2018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8/12/2018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8/12/2018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8/12/2018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8/12/2018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8/12/2018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8/12/2018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cstate="email">
                <a:duotone>
                  <a:schemeClr val="dk2">
                    <a:shade val="62000"/>
                    <a:hueMod val="108000"/>
                    <a:satMod val="164000"/>
                    <a:lumMod val="69000"/>
                  </a:schemeClr>
                  <a:schemeClr val="dk2">
                    <a:tint val="96000"/>
                    <a:hueMod val="90000"/>
                    <a:satMod val="130000"/>
                    <a:lumMod val="134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8/12/2018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BD119-A9AD-4F81-9EA6-8ADD9DCE7C99}"/>
              </a:ext>
            </a:extLst>
          </p:cNvPr>
          <p:cNvSpPr>
            <a:spLocks noGrp="1"/>
          </p:cNvSpPr>
          <p:nvPr>
            <p:ph type="ctrTitle"/>
          </p:nvPr>
        </p:nvSpPr>
        <p:spPr/>
        <p:txBody>
          <a:bodyPr/>
          <a:lstStyle/>
          <a:p>
            <a:r>
              <a:rPr lang="en-AU" dirty="0"/>
              <a:t>Friends of Nepal-Adelaide Inc</a:t>
            </a:r>
            <a:br>
              <a:rPr lang="en-AU" dirty="0"/>
            </a:br>
            <a:endParaRPr lang="en-AU" dirty="0"/>
          </a:p>
        </p:txBody>
      </p:sp>
      <p:sp>
        <p:nvSpPr>
          <p:cNvPr id="3" name="Subtitle 2">
            <a:extLst>
              <a:ext uri="{FF2B5EF4-FFF2-40B4-BE49-F238E27FC236}">
                <a16:creationId xmlns:a16="http://schemas.microsoft.com/office/drawing/2014/main" id="{8202DF24-C261-477F-B155-C831E56B42AA}"/>
              </a:ext>
            </a:extLst>
          </p:cNvPr>
          <p:cNvSpPr>
            <a:spLocks noGrp="1"/>
          </p:cNvSpPr>
          <p:nvPr>
            <p:ph type="subTitle" idx="1"/>
          </p:nvPr>
        </p:nvSpPr>
        <p:spPr/>
        <p:txBody>
          <a:bodyPr>
            <a:normAutofit/>
          </a:bodyPr>
          <a:lstStyle/>
          <a:p>
            <a:r>
              <a:rPr lang="en-AU" sz="2800" dirty="0"/>
              <a:t>Program Update</a:t>
            </a:r>
          </a:p>
        </p:txBody>
      </p:sp>
    </p:spTree>
    <p:extLst>
      <p:ext uri="{BB962C8B-B14F-4D97-AF65-F5344CB8AC3E}">
        <p14:creationId xmlns:p14="http://schemas.microsoft.com/office/powerpoint/2010/main" val="10374392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7D71-70E7-421E-8727-4F4E2A91E0ED}"/>
              </a:ext>
            </a:extLst>
          </p:cNvPr>
          <p:cNvSpPr>
            <a:spLocks noGrp="1"/>
          </p:cNvSpPr>
          <p:nvPr>
            <p:ph type="title"/>
          </p:nvPr>
        </p:nvSpPr>
        <p:spPr/>
        <p:txBody>
          <a:bodyPr/>
          <a:lstStyle/>
          <a:p>
            <a:r>
              <a:rPr lang="en-AU" dirty="0"/>
              <a:t>Scholarship Students</a:t>
            </a:r>
          </a:p>
        </p:txBody>
      </p:sp>
      <p:sp>
        <p:nvSpPr>
          <p:cNvPr id="3" name="Content Placeholder 2">
            <a:extLst>
              <a:ext uri="{FF2B5EF4-FFF2-40B4-BE49-F238E27FC236}">
                <a16:creationId xmlns:a16="http://schemas.microsoft.com/office/drawing/2014/main" id="{41476BC2-C76C-440D-9A3A-BCABD0575EFC}"/>
              </a:ext>
            </a:extLst>
          </p:cNvPr>
          <p:cNvSpPr>
            <a:spLocks noGrp="1"/>
          </p:cNvSpPr>
          <p:nvPr>
            <p:ph idx="1"/>
          </p:nvPr>
        </p:nvSpPr>
        <p:spPr>
          <a:xfrm>
            <a:off x="718056" y="2257425"/>
            <a:ext cx="10676225" cy="4250531"/>
          </a:xfrm>
        </p:spPr>
        <p:txBody>
          <a:bodyPr/>
          <a:lstStyle/>
          <a:p>
            <a:r>
              <a:rPr lang="en-AU" b="1" dirty="0" err="1"/>
              <a:t>Bishal</a:t>
            </a:r>
            <a:r>
              <a:rPr lang="en-AU" b="1" dirty="0"/>
              <a:t> 19 years</a:t>
            </a:r>
          </a:p>
          <a:p>
            <a:r>
              <a:rPr lang="en-AU" dirty="0"/>
              <a:t>Currently completing double degree</a:t>
            </a:r>
          </a:p>
          <a:p>
            <a:r>
              <a:rPr lang="en-AU" dirty="0"/>
              <a:t>Just completed CAP 11 (corporate accounting) exams, awaiting results</a:t>
            </a:r>
          </a:p>
          <a:p>
            <a:r>
              <a:rPr lang="en-AU" dirty="0"/>
              <a:t>Completing Bachelor of Business Studies - second year </a:t>
            </a:r>
          </a:p>
          <a:p>
            <a:r>
              <a:rPr lang="en-AU" dirty="0"/>
              <a:t>Interviewing for part time job</a:t>
            </a:r>
          </a:p>
        </p:txBody>
      </p:sp>
      <p:pic>
        <p:nvPicPr>
          <p:cNvPr id="6" name="Picture 5">
            <a:extLst>
              <a:ext uri="{FF2B5EF4-FFF2-40B4-BE49-F238E27FC236}">
                <a16:creationId xmlns:a16="http://schemas.microsoft.com/office/drawing/2014/main" id="{5127D2B2-6B15-4F86-ADCC-C5360E1DFB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92572" y="3549748"/>
            <a:ext cx="4209143" cy="3183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72026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FD7A-30FD-4930-A0AA-137FD8F323E0}"/>
              </a:ext>
            </a:extLst>
          </p:cNvPr>
          <p:cNvSpPr>
            <a:spLocks noGrp="1"/>
          </p:cNvSpPr>
          <p:nvPr>
            <p:ph type="title"/>
          </p:nvPr>
        </p:nvSpPr>
        <p:spPr/>
        <p:txBody>
          <a:bodyPr/>
          <a:lstStyle/>
          <a:p>
            <a:r>
              <a:rPr lang="en-AU" dirty="0"/>
              <a:t> FES Graduates</a:t>
            </a:r>
          </a:p>
        </p:txBody>
      </p:sp>
      <p:sp>
        <p:nvSpPr>
          <p:cNvPr id="3" name="Content Placeholder 2">
            <a:extLst>
              <a:ext uri="{FF2B5EF4-FFF2-40B4-BE49-F238E27FC236}">
                <a16:creationId xmlns:a16="http://schemas.microsoft.com/office/drawing/2014/main" id="{5F94B33B-4407-46C0-B67F-A5441563A43E}"/>
              </a:ext>
            </a:extLst>
          </p:cNvPr>
          <p:cNvSpPr>
            <a:spLocks noGrp="1"/>
          </p:cNvSpPr>
          <p:nvPr>
            <p:ph idx="1"/>
          </p:nvPr>
        </p:nvSpPr>
        <p:spPr>
          <a:xfrm>
            <a:off x="397304" y="2092461"/>
            <a:ext cx="11504184" cy="4145653"/>
          </a:xfrm>
        </p:spPr>
        <p:txBody>
          <a:bodyPr>
            <a:normAutofit fontScale="92500" lnSpcReduction="20000"/>
          </a:bodyPr>
          <a:lstStyle/>
          <a:p>
            <a:r>
              <a:rPr lang="en-AU" b="1" dirty="0"/>
              <a:t>Bhanu </a:t>
            </a:r>
            <a:r>
              <a:rPr lang="en-AU" dirty="0"/>
              <a:t>19 years.</a:t>
            </a:r>
          </a:p>
          <a:p>
            <a:r>
              <a:rPr lang="en-AU" dirty="0"/>
              <a:t>Currently working full time at Classic Bamboo restaurant in </a:t>
            </a:r>
            <a:r>
              <a:rPr lang="en-AU" dirty="0" err="1"/>
              <a:t>Thamel</a:t>
            </a:r>
            <a:r>
              <a:rPr lang="en-AU" dirty="0"/>
              <a:t> – ambition to be a chef</a:t>
            </a:r>
          </a:p>
          <a:p>
            <a:r>
              <a:rPr lang="en-AU" dirty="0"/>
              <a:t>While on FONAI Scholarship Bhanu completed Year 11 &amp; 12, a Certificate in Cookery from Sahara College of Hospitality &amp; a 6- month internship at CFC restaurants </a:t>
            </a:r>
          </a:p>
          <a:p>
            <a:r>
              <a:rPr lang="en-AU" dirty="0"/>
              <a:t>FONAI recently furnished a room for Bhanu where he now lives &amp; works independently.</a:t>
            </a:r>
          </a:p>
          <a:p>
            <a:endParaRPr lang="en-AU" b="1" i="1" dirty="0"/>
          </a:p>
          <a:p>
            <a:r>
              <a:rPr lang="en-AU" b="1" i="1" dirty="0"/>
              <a:t>Sa</a:t>
            </a:r>
            <a:r>
              <a:rPr lang="en-AU" b="1" dirty="0"/>
              <a:t>ndeep</a:t>
            </a:r>
            <a:r>
              <a:rPr lang="en-AU" dirty="0"/>
              <a:t> 20 years</a:t>
            </a:r>
          </a:p>
          <a:p>
            <a:r>
              <a:rPr lang="en-AU" dirty="0"/>
              <a:t>Sandeep recently completed his Year 11 &amp; 12 at Sirjana College of Fine Arts </a:t>
            </a:r>
          </a:p>
          <a:p>
            <a:pPr marL="0" indent="0">
              <a:buNone/>
            </a:pPr>
            <a:r>
              <a:rPr lang="en-AU" dirty="0"/>
              <a:t>	on full FONAI scholarship. He is currently working at a painting studio in </a:t>
            </a:r>
          </a:p>
          <a:p>
            <a:pPr marL="0" indent="0">
              <a:buNone/>
            </a:pPr>
            <a:r>
              <a:rPr lang="en-AU" dirty="0"/>
              <a:t>	</a:t>
            </a:r>
            <a:r>
              <a:rPr lang="en-AU" dirty="0" err="1"/>
              <a:t>Thamel</a:t>
            </a:r>
            <a:r>
              <a:rPr lang="en-AU" dirty="0"/>
              <a:t> &amp; living with family.</a:t>
            </a:r>
          </a:p>
          <a:p>
            <a:endParaRPr lang="en-AU" dirty="0"/>
          </a:p>
          <a:p>
            <a:pPr marL="0" indent="0" algn="ctr">
              <a:buNone/>
            </a:pPr>
            <a:r>
              <a:rPr lang="en-AU" sz="2200" b="1" i="1" dirty="0"/>
              <a:t>We wish both these students great success</a:t>
            </a:r>
          </a:p>
          <a:p>
            <a:endParaRPr lang="en-AU" dirty="0"/>
          </a:p>
        </p:txBody>
      </p:sp>
      <p:pic>
        <p:nvPicPr>
          <p:cNvPr id="5" name="Picture 4">
            <a:extLst>
              <a:ext uri="{FF2B5EF4-FFF2-40B4-BE49-F238E27FC236}">
                <a16:creationId xmlns:a16="http://schemas.microsoft.com/office/drawing/2014/main" id="{E7384893-C07D-4BA2-84B1-18A5CF3A4C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3555" y="619886"/>
            <a:ext cx="1557933" cy="2077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mage may contain: 1 person, sunglasses, outdoor and close-up">
            <a:extLst>
              <a:ext uri="{FF2B5EF4-FFF2-40B4-BE49-F238E27FC236}">
                <a16:creationId xmlns:a16="http://schemas.microsoft.com/office/drawing/2014/main" id="{1AF33445-6DD3-45F1-A893-8E7AC1DB66D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9244191" y="3817561"/>
            <a:ext cx="1878330" cy="1878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90110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3C78-BC62-4573-9E18-D2AC8235B389}"/>
              </a:ext>
            </a:extLst>
          </p:cNvPr>
          <p:cNvSpPr>
            <a:spLocks noGrp="1"/>
          </p:cNvSpPr>
          <p:nvPr>
            <p:ph type="title"/>
          </p:nvPr>
        </p:nvSpPr>
        <p:spPr>
          <a:xfrm>
            <a:off x="1154953" y="973668"/>
            <a:ext cx="9074897" cy="755120"/>
          </a:xfrm>
        </p:spPr>
        <p:txBody>
          <a:bodyPr/>
          <a:lstStyle/>
          <a:p>
            <a:r>
              <a:rPr lang="en-AU" dirty="0"/>
              <a:t>FONAI programs – </a:t>
            </a:r>
            <a:r>
              <a:rPr lang="en-AU" sz="2400" dirty="0"/>
              <a:t>Child Development Society  (CDS)</a:t>
            </a:r>
          </a:p>
        </p:txBody>
      </p:sp>
      <p:sp>
        <p:nvSpPr>
          <p:cNvPr id="3" name="Content Placeholder 2">
            <a:extLst>
              <a:ext uri="{FF2B5EF4-FFF2-40B4-BE49-F238E27FC236}">
                <a16:creationId xmlns:a16="http://schemas.microsoft.com/office/drawing/2014/main" id="{6EE3CCBD-28B9-46AA-9094-DEDD10EA334A}"/>
              </a:ext>
            </a:extLst>
          </p:cNvPr>
          <p:cNvSpPr>
            <a:spLocks noGrp="1"/>
          </p:cNvSpPr>
          <p:nvPr>
            <p:ph idx="1"/>
          </p:nvPr>
        </p:nvSpPr>
        <p:spPr>
          <a:xfrm>
            <a:off x="319760" y="2215877"/>
            <a:ext cx="11003084" cy="3949179"/>
          </a:xfrm>
        </p:spPr>
        <p:txBody>
          <a:bodyPr>
            <a:normAutofit/>
          </a:bodyPr>
          <a:lstStyle/>
          <a:p>
            <a:r>
              <a:rPr lang="en-AU" dirty="0"/>
              <a:t>FONAI has been actively involved in many programs managed by CDS over the past year!</a:t>
            </a:r>
          </a:p>
          <a:p>
            <a:pPr lvl="1"/>
            <a:r>
              <a:rPr lang="en-AU" dirty="0"/>
              <a:t>Health camps- sponsored by Rotary Club of Blackwood</a:t>
            </a:r>
          </a:p>
          <a:p>
            <a:pPr lvl="1"/>
            <a:r>
              <a:rPr lang="en-AU" dirty="0"/>
              <a:t>Day Care Program – private donors</a:t>
            </a:r>
          </a:p>
          <a:p>
            <a:pPr lvl="1"/>
            <a:r>
              <a:rPr lang="en-AU" dirty="0"/>
              <a:t>SEEP program (Self Employment through Education) – private donors</a:t>
            </a:r>
          </a:p>
          <a:p>
            <a:endParaRPr lang="en-AU" dirty="0"/>
          </a:p>
        </p:txBody>
      </p:sp>
      <p:pic>
        <p:nvPicPr>
          <p:cNvPr id="5" name="Picture 4">
            <a:extLst>
              <a:ext uri="{FF2B5EF4-FFF2-40B4-BE49-F238E27FC236}">
                <a16:creationId xmlns:a16="http://schemas.microsoft.com/office/drawing/2014/main" id="{68FEF494-0EC7-4D15-B685-781AF27704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7867312" y="3196614"/>
            <a:ext cx="3949179" cy="2961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70B7F94-769B-4F39-879C-6EE6A45FC7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0910" y="4145651"/>
            <a:ext cx="3341991" cy="2506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E10ABE9-317B-458F-B524-45A1981690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5738" y="4125041"/>
            <a:ext cx="3507113" cy="2587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99733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FC0F-3A25-4CC5-87AD-DC900FF8F9D3}"/>
              </a:ext>
            </a:extLst>
          </p:cNvPr>
          <p:cNvSpPr>
            <a:spLocks noGrp="1"/>
          </p:cNvSpPr>
          <p:nvPr>
            <p:ph type="title"/>
          </p:nvPr>
        </p:nvSpPr>
        <p:spPr/>
        <p:txBody>
          <a:bodyPr/>
          <a:lstStyle/>
          <a:p>
            <a:r>
              <a:rPr lang="en-AU" dirty="0"/>
              <a:t>CDS Health Camps</a:t>
            </a:r>
          </a:p>
        </p:txBody>
      </p:sp>
      <p:sp>
        <p:nvSpPr>
          <p:cNvPr id="3" name="Content Placeholder 2">
            <a:extLst>
              <a:ext uri="{FF2B5EF4-FFF2-40B4-BE49-F238E27FC236}">
                <a16:creationId xmlns:a16="http://schemas.microsoft.com/office/drawing/2014/main" id="{D8AA9762-6F3F-4969-A3D8-675F6DE26E8D}"/>
              </a:ext>
            </a:extLst>
          </p:cNvPr>
          <p:cNvSpPr>
            <a:spLocks noGrp="1"/>
          </p:cNvSpPr>
          <p:nvPr>
            <p:ph idx="1"/>
          </p:nvPr>
        </p:nvSpPr>
        <p:spPr>
          <a:xfrm>
            <a:off x="577810" y="2143125"/>
            <a:ext cx="11187945" cy="3876676"/>
          </a:xfrm>
        </p:spPr>
        <p:txBody>
          <a:bodyPr/>
          <a:lstStyle/>
          <a:p>
            <a:endParaRPr lang="en-AU" dirty="0"/>
          </a:p>
          <a:p>
            <a:r>
              <a:rPr lang="en-AU" dirty="0"/>
              <a:t>These are regularly during year &amp; cover many areas of high need.</a:t>
            </a:r>
          </a:p>
          <a:p>
            <a:r>
              <a:rPr lang="en-AU" dirty="0"/>
              <a:t>They include: </a:t>
            </a:r>
          </a:p>
          <a:p>
            <a:pPr lvl="1"/>
            <a:r>
              <a:rPr lang="en-AU" sz="1800" b="1" dirty="0"/>
              <a:t>General health\nutrition</a:t>
            </a:r>
          </a:p>
          <a:p>
            <a:pPr lvl="1"/>
            <a:r>
              <a:rPr lang="en-AU" sz="1800" b="1" dirty="0"/>
              <a:t>Female health</a:t>
            </a:r>
          </a:p>
          <a:p>
            <a:pPr lvl="1"/>
            <a:r>
              <a:rPr lang="en-AU" sz="1800" b="1" dirty="0"/>
              <a:t>Hygiene </a:t>
            </a:r>
          </a:p>
          <a:p>
            <a:endParaRPr lang="en-AU" dirty="0"/>
          </a:p>
          <a:p>
            <a:r>
              <a:rPr lang="en-AU" dirty="0"/>
              <a:t>They target local &amp; disadvantaged 												communities &amp; monitor participants 														over time. </a:t>
            </a:r>
          </a:p>
        </p:txBody>
      </p:sp>
      <p:pic>
        <p:nvPicPr>
          <p:cNvPr id="4" name="Picture 3">
            <a:extLst>
              <a:ext uri="{FF2B5EF4-FFF2-40B4-BE49-F238E27FC236}">
                <a16:creationId xmlns:a16="http://schemas.microsoft.com/office/drawing/2014/main" id="{8F603352-E48F-400F-A3A5-37267F4572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18772" y="730092"/>
            <a:ext cx="3146983" cy="2360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91822BAB-41DC-4AF5-98E7-EB92B68CE7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1782" y="3333905"/>
            <a:ext cx="4305905" cy="3229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01586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8FFA-E9CC-4A2C-A758-FED7BC2A9EC2}"/>
              </a:ext>
            </a:extLst>
          </p:cNvPr>
          <p:cNvSpPr>
            <a:spLocks noGrp="1"/>
          </p:cNvSpPr>
          <p:nvPr>
            <p:ph type="title"/>
          </p:nvPr>
        </p:nvSpPr>
        <p:spPr/>
        <p:txBody>
          <a:bodyPr/>
          <a:lstStyle/>
          <a:p>
            <a:r>
              <a:rPr lang="en-AU" dirty="0"/>
              <a:t>CDS – Day Care Programs</a:t>
            </a:r>
          </a:p>
        </p:txBody>
      </p:sp>
      <p:sp>
        <p:nvSpPr>
          <p:cNvPr id="3" name="Content Placeholder 2">
            <a:extLst>
              <a:ext uri="{FF2B5EF4-FFF2-40B4-BE49-F238E27FC236}">
                <a16:creationId xmlns:a16="http://schemas.microsoft.com/office/drawing/2014/main" id="{35EA5962-F8C4-4C43-9F59-988DCEE1832A}"/>
              </a:ext>
            </a:extLst>
          </p:cNvPr>
          <p:cNvSpPr>
            <a:spLocks noGrp="1"/>
          </p:cNvSpPr>
          <p:nvPr>
            <p:ph idx="1"/>
          </p:nvPr>
        </p:nvSpPr>
        <p:spPr>
          <a:xfrm>
            <a:off x="692944" y="1680632"/>
            <a:ext cx="11215687" cy="4620155"/>
          </a:xfrm>
        </p:spPr>
        <p:txBody>
          <a:bodyPr/>
          <a:lstStyle/>
          <a:p>
            <a:endParaRPr lang="en-AU" dirty="0"/>
          </a:p>
          <a:p>
            <a:endParaRPr lang="en-AU" dirty="0"/>
          </a:p>
          <a:p>
            <a:r>
              <a:rPr lang="en-AU" dirty="0"/>
              <a:t>The Day care programs are held for children aged 0-5 year to allow older siblings to attend school instead of caring for younger siblings. The program also helps prevent very young children being taken to dangerous work sites &amp; being exposed to dangerous chemicals &amp; dust.</a:t>
            </a:r>
          </a:p>
          <a:p>
            <a:r>
              <a:rPr lang="en-AU" dirty="0"/>
              <a:t>The parents are very poor day labourers &amp; the program supplies health care, nutritious food &amp; a safe environment for the children while they work. Sometimes this is the only daily meal these young children have. </a:t>
            </a:r>
          </a:p>
          <a:p>
            <a:r>
              <a:rPr lang="en-AU" dirty="0"/>
              <a:t>FONAI is currently working with like minded groups to develop a sponsorship program which will provide long term sustainable support for this program.</a:t>
            </a:r>
          </a:p>
        </p:txBody>
      </p:sp>
      <p:pic>
        <p:nvPicPr>
          <p:cNvPr id="5" name="Picture 4">
            <a:extLst>
              <a:ext uri="{FF2B5EF4-FFF2-40B4-BE49-F238E27FC236}">
                <a16:creationId xmlns:a16="http://schemas.microsoft.com/office/drawing/2014/main" id="{8DE5D0E5-B9A4-4229-B560-D217B0AA5F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48686" y="4819813"/>
            <a:ext cx="1435420" cy="1913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1CBD75C1-49A3-4B4F-85BE-86EF3EFC97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48686" y="284334"/>
            <a:ext cx="1564225" cy="2085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0B9B5ACE-145A-4661-8CCD-938165BD6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899764" y="5059049"/>
            <a:ext cx="1913894" cy="1435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804ACB1-1D47-4010-B956-6E89AE0E36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8093576" y="545038"/>
            <a:ext cx="2085633" cy="1564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2DD57604-4731-4178-880B-0EED5DCED6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1389097" y="5318478"/>
            <a:ext cx="1684889" cy="1263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093E2F0E-A6F0-47F8-8DA9-EAD2F408EC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559528" y="5318479"/>
            <a:ext cx="1684890" cy="1263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EF2A22C8-75C9-4239-A1A9-962C9B5FA7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5597460" y="5318478"/>
            <a:ext cx="1684890" cy="126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5464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962B-7785-4CE7-95F0-2C6A9A6E57B8}"/>
              </a:ext>
            </a:extLst>
          </p:cNvPr>
          <p:cNvSpPr>
            <a:spLocks noGrp="1"/>
          </p:cNvSpPr>
          <p:nvPr>
            <p:ph type="title"/>
          </p:nvPr>
        </p:nvSpPr>
        <p:spPr/>
        <p:txBody>
          <a:bodyPr/>
          <a:lstStyle/>
          <a:p>
            <a:r>
              <a:rPr lang="en-AU" dirty="0"/>
              <a:t>CDS- SEEP program</a:t>
            </a:r>
          </a:p>
        </p:txBody>
      </p:sp>
      <p:sp>
        <p:nvSpPr>
          <p:cNvPr id="3" name="Content Placeholder 2">
            <a:extLst>
              <a:ext uri="{FF2B5EF4-FFF2-40B4-BE49-F238E27FC236}">
                <a16:creationId xmlns:a16="http://schemas.microsoft.com/office/drawing/2014/main" id="{8742D850-F16C-45D7-AE26-E5F27FDC3A09}"/>
              </a:ext>
            </a:extLst>
          </p:cNvPr>
          <p:cNvSpPr>
            <a:spLocks noGrp="1"/>
          </p:cNvSpPr>
          <p:nvPr>
            <p:ph idx="1"/>
          </p:nvPr>
        </p:nvSpPr>
        <p:spPr>
          <a:xfrm>
            <a:off x="443174" y="2126119"/>
            <a:ext cx="10843775" cy="4144052"/>
          </a:xfrm>
        </p:spPr>
        <p:txBody>
          <a:bodyPr/>
          <a:lstStyle/>
          <a:p>
            <a:r>
              <a:rPr lang="en-AU" dirty="0"/>
              <a:t>The SEEP program provides funding for groups of illiterate &amp; vulnerable women to establish micro-business through literacy and basic maths training. </a:t>
            </a:r>
          </a:p>
          <a:p>
            <a:r>
              <a:rPr lang="en-AU" dirty="0"/>
              <a:t>The aim is to reduce child poverty, labour &amp; trafficking in rural areas. Women who have never had the chance to be educated, not only see the value of education for their children, but also have the means to keep them in school &amp; out of brick kilns. A combination of local collaboration &amp; self &amp; seed money is yielding great results in at risk communities. </a:t>
            </a:r>
          </a:p>
          <a:p>
            <a:r>
              <a:rPr lang="en-AU" dirty="0"/>
              <a:t>Finding funding for setting up more SEEP groups is also a big future focus for FONAI.  </a:t>
            </a:r>
          </a:p>
        </p:txBody>
      </p:sp>
      <p:pic>
        <p:nvPicPr>
          <p:cNvPr id="5" name="Picture 4">
            <a:extLst>
              <a:ext uri="{FF2B5EF4-FFF2-40B4-BE49-F238E27FC236}">
                <a16:creationId xmlns:a16="http://schemas.microsoft.com/office/drawing/2014/main" id="{D47339B4-BAB4-4D79-A705-DFC902E65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1513" y="4581524"/>
            <a:ext cx="28448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C9CE2B2-BBEF-45A3-ACDA-8826242719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796" y="4561823"/>
            <a:ext cx="1614976" cy="2153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59D1680F-11AD-40F8-9774-2E98CB7DCA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0383" y="118597"/>
            <a:ext cx="2688443" cy="2016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63F52BDD-1F6B-4A6B-B5F9-C75FFE79B2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0212" y="4581524"/>
            <a:ext cx="28448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081D4930-0E88-428C-B464-7D3814875B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49522" y="4581523"/>
            <a:ext cx="2844800" cy="2133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3800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033D-E32E-417C-A777-9BA50FBAA71F}"/>
              </a:ext>
            </a:extLst>
          </p:cNvPr>
          <p:cNvSpPr>
            <a:spLocks noGrp="1"/>
          </p:cNvSpPr>
          <p:nvPr>
            <p:ph type="title"/>
          </p:nvPr>
        </p:nvSpPr>
        <p:spPr/>
        <p:txBody>
          <a:bodyPr/>
          <a:lstStyle/>
          <a:p>
            <a:pPr algn="ctr"/>
            <a:r>
              <a:rPr lang="en-AU" sz="2800" dirty="0"/>
              <a:t>Rotary Movement and South Pacific School Aid</a:t>
            </a:r>
          </a:p>
        </p:txBody>
      </p:sp>
      <p:sp>
        <p:nvSpPr>
          <p:cNvPr id="3" name="Content Placeholder 2">
            <a:extLst>
              <a:ext uri="{FF2B5EF4-FFF2-40B4-BE49-F238E27FC236}">
                <a16:creationId xmlns:a16="http://schemas.microsoft.com/office/drawing/2014/main" id="{507073FA-712D-4C85-AAF1-73CE512BF3C4}"/>
              </a:ext>
            </a:extLst>
          </p:cNvPr>
          <p:cNvSpPr>
            <a:spLocks noGrp="1"/>
          </p:cNvSpPr>
          <p:nvPr>
            <p:ph idx="1"/>
          </p:nvPr>
        </p:nvSpPr>
        <p:spPr>
          <a:xfrm>
            <a:off x="762934" y="2271975"/>
            <a:ext cx="11088547" cy="3747825"/>
          </a:xfrm>
        </p:spPr>
        <p:txBody>
          <a:bodyPr/>
          <a:lstStyle/>
          <a:p>
            <a:r>
              <a:rPr lang="en-AU" dirty="0"/>
              <a:t>Over the past year we have collaborated with </a:t>
            </a:r>
            <a:r>
              <a:rPr lang="en-AU" b="1" dirty="0"/>
              <a:t>South Pacific School Aid, the Rotary Clubs of Blackwood, Brownhill Creek &amp; Adelaide &amp; the Rotaract Club of </a:t>
            </a:r>
            <a:r>
              <a:rPr lang="en-AU" b="1" dirty="0" err="1"/>
              <a:t>Dilibazaar</a:t>
            </a:r>
            <a:r>
              <a:rPr lang="en-AU" b="1" dirty="0"/>
              <a:t> </a:t>
            </a:r>
            <a:r>
              <a:rPr lang="en-AU" dirty="0"/>
              <a:t>to send 7 pallets of books to Nepal. </a:t>
            </a:r>
          </a:p>
          <a:p>
            <a:endParaRPr lang="en-AU" dirty="0"/>
          </a:p>
          <a:p>
            <a:r>
              <a:rPr lang="en-AU" dirty="0"/>
              <a:t>Recipients have been</a:t>
            </a:r>
          </a:p>
          <a:p>
            <a:pPr lvl="1"/>
            <a:r>
              <a:rPr lang="en-AU" b="1" dirty="0"/>
              <a:t>Chelsea Foundation Community Library</a:t>
            </a:r>
          </a:p>
          <a:p>
            <a:pPr lvl="1"/>
            <a:r>
              <a:rPr lang="en-AU" b="1" dirty="0"/>
              <a:t>Canopy Nepal Community library</a:t>
            </a:r>
          </a:p>
          <a:p>
            <a:pPr lvl="1"/>
            <a:r>
              <a:rPr lang="en-AU" b="1" dirty="0"/>
              <a:t>Rotaract Club of </a:t>
            </a:r>
            <a:r>
              <a:rPr lang="en-AU" b="1" dirty="0" err="1"/>
              <a:t>Dilibazaar</a:t>
            </a:r>
            <a:r>
              <a:rPr lang="en-AU" b="1" dirty="0"/>
              <a:t> Prison Library &amp; School Project</a:t>
            </a:r>
          </a:p>
          <a:p>
            <a:pPr lvl="1"/>
            <a:r>
              <a:rPr lang="en-AU" b="1" dirty="0"/>
              <a:t>SAB school </a:t>
            </a:r>
          </a:p>
        </p:txBody>
      </p:sp>
      <p:pic>
        <p:nvPicPr>
          <p:cNvPr id="5" name="Picture 4">
            <a:extLst>
              <a:ext uri="{FF2B5EF4-FFF2-40B4-BE49-F238E27FC236}">
                <a16:creationId xmlns:a16="http://schemas.microsoft.com/office/drawing/2014/main" id="{136B7336-5600-48EF-A3F5-8868AC6D4E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16366" y="3564731"/>
            <a:ext cx="1800226" cy="2400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7231583-AE4F-4073-9156-8B3BE3426AF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7387828" y="3930255"/>
            <a:ext cx="2333624" cy="1735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58269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D0C3-51AB-4AE9-B005-C436C6D06CCD}"/>
              </a:ext>
            </a:extLst>
          </p:cNvPr>
          <p:cNvSpPr>
            <a:spLocks noGrp="1"/>
          </p:cNvSpPr>
          <p:nvPr>
            <p:ph type="title"/>
          </p:nvPr>
        </p:nvSpPr>
        <p:spPr>
          <a:xfrm>
            <a:off x="1154953" y="653436"/>
            <a:ext cx="8761413" cy="678276"/>
          </a:xfrm>
        </p:spPr>
        <p:txBody>
          <a:bodyPr/>
          <a:lstStyle/>
          <a:p>
            <a:r>
              <a:rPr lang="en-AU" dirty="0"/>
              <a:t>Thankyou for coming! Any Questions?</a:t>
            </a:r>
          </a:p>
        </p:txBody>
      </p:sp>
      <p:pic>
        <p:nvPicPr>
          <p:cNvPr id="5" name="Content Placeholder 4">
            <a:extLst>
              <a:ext uri="{FF2B5EF4-FFF2-40B4-BE49-F238E27FC236}">
                <a16:creationId xmlns:a16="http://schemas.microsoft.com/office/drawing/2014/main" id="{2CDE3A11-D0DA-402A-9EBB-1B51F7ED3D6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22288" y="1633525"/>
            <a:ext cx="3840825" cy="2009546"/>
          </a:xfrm>
          <a:prstGeom prst="rect">
            <a:avLst/>
          </a:prstGeom>
        </p:spPr>
      </p:pic>
      <p:pic>
        <p:nvPicPr>
          <p:cNvPr id="4" name="Picture 3">
            <a:extLst>
              <a:ext uri="{FF2B5EF4-FFF2-40B4-BE49-F238E27FC236}">
                <a16:creationId xmlns:a16="http://schemas.microsoft.com/office/drawing/2014/main" id="{A9172E3E-DF01-48A1-ABFF-CBDA6343FA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3024" y="1680632"/>
            <a:ext cx="3633821" cy="2725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3990816C-3686-4037-BA3F-01120A2312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8556" y="1528387"/>
            <a:ext cx="3928268" cy="2618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644A8581-E769-449E-AE85-C4F5D06736E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5176" y="4003818"/>
            <a:ext cx="4550440" cy="2602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CDF6F869-61EE-447E-8DA4-36B2DAAC95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952232" y="4429944"/>
            <a:ext cx="3928268" cy="21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F5167E28-FBA0-4BB4-944B-9F87D3212EA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179248" y="3974170"/>
            <a:ext cx="2583865" cy="21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08665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D895-5CFA-43B1-BC8F-D055D324E7A8}"/>
              </a:ext>
            </a:extLst>
          </p:cNvPr>
          <p:cNvSpPr>
            <a:spLocks noGrp="1"/>
          </p:cNvSpPr>
          <p:nvPr>
            <p:ph type="title"/>
          </p:nvPr>
        </p:nvSpPr>
        <p:spPr/>
        <p:txBody>
          <a:bodyPr/>
          <a:lstStyle/>
          <a:p>
            <a:r>
              <a:rPr lang="en-AU" dirty="0"/>
              <a:t>Welcome</a:t>
            </a:r>
          </a:p>
        </p:txBody>
      </p:sp>
      <p:sp>
        <p:nvSpPr>
          <p:cNvPr id="3" name="Content Placeholder 2">
            <a:extLst>
              <a:ext uri="{FF2B5EF4-FFF2-40B4-BE49-F238E27FC236}">
                <a16:creationId xmlns:a16="http://schemas.microsoft.com/office/drawing/2014/main" id="{D80A1A88-E5A7-4D2B-B30F-F5E8377C4A68}"/>
              </a:ext>
            </a:extLst>
          </p:cNvPr>
          <p:cNvSpPr>
            <a:spLocks noGrp="1"/>
          </p:cNvSpPr>
          <p:nvPr>
            <p:ph idx="1"/>
          </p:nvPr>
        </p:nvSpPr>
        <p:spPr>
          <a:xfrm>
            <a:off x="297320" y="2283195"/>
            <a:ext cx="10462307" cy="3736605"/>
          </a:xfrm>
        </p:spPr>
        <p:txBody>
          <a:bodyPr/>
          <a:lstStyle/>
          <a:p>
            <a:r>
              <a:rPr lang="en-AU" dirty="0"/>
              <a:t>We hope you enjoy this presentation about FONAI and our programs. This is how and where the money we raise from supporters like you is spent!</a:t>
            </a:r>
          </a:p>
          <a:p>
            <a:endParaRPr lang="en-AU" dirty="0"/>
          </a:p>
          <a:p>
            <a:r>
              <a:rPr lang="en-AU" dirty="0"/>
              <a:t>Thankyou for coming!  We really appreciate your support. </a:t>
            </a:r>
          </a:p>
        </p:txBody>
      </p:sp>
      <p:pic>
        <p:nvPicPr>
          <p:cNvPr id="4" name="Picture 3">
            <a:extLst>
              <a:ext uri="{FF2B5EF4-FFF2-40B4-BE49-F238E27FC236}">
                <a16:creationId xmlns:a16="http://schemas.microsoft.com/office/drawing/2014/main" id="{B0CA57ED-308C-4314-A93F-DEAEC66B3BF7}"/>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8011886" y="3429000"/>
            <a:ext cx="3555999" cy="2589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37284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BB80-CF38-497F-A2D4-3B1215D485B0}"/>
              </a:ext>
            </a:extLst>
          </p:cNvPr>
          <p:cNvSpPr>
            <a:spLocks noGrp="1"/>
          </p:cNvSpPr>
          <p:nvPr>
            <p:ph type="title"/>
          </p:nvPr>
        </p:nvSpPr>
        <p:spPr/>
        <p:txBody>
          <a:bodyPr/>
          <a:lstStyle/>
          <a:p>
            <a:r>
              <a:rPr lang="en-AU" dirty="0"/>
              <a:t>Administration</a:t>
            </a:r>
          </a:p>
        </p:txBody>
      </p:sp>
      <p:sp>
        <p:nvSpPr>
          <p:cNvPr id="3" name="Content Placeholder 2">
            <a:extLst>
              <a:ext uri="{FF2B5EF4-FFF2-40B4-BE49-F238E27FC236}">
                <a16:creationId xmlns:a16="http://schemas.microsoft.com/office/drawing/2014/main" id="{03CEE4BD-3DAE-4B2D-AE23-DB538C3C6E74}"/>
              </a:ext>
            </a:extLst>
          </p:cNvPr>
          <p:cNvSpPr>
            <a:spLocks noGrp="1"/>
          </p:cNvSpPr>
          <p:nvPr>
            <p:ph idx="1"/>
          </p:nvPr>
        </p:nvSpPr>
        <p:spPr>
          <a:xfrm>
            <a:off x="907256" y="2493169"/>
            <a:ext cx="9801225" cy="4007644"/>
          </a:xfrm>
        </p:spPr>
        <p:txBody>
          <a:bodyPr/>
          <a:lstStyle/>
          <a:p>
            <a:r>
              <a:rPr lang="en-AU" dirty="0"/>
              <a:t>In June 2018 we partnered with Nepal NGO ‘Canopy Nepal’ to manage the scholarship program for the 2018/19 year. </a:t>
            </a:r>
          </a:p>
        </p:txBody>
      </p:sp>
      <p:pic>
        <p:nvPicPr>
          <p:cNvPr id="5" name="Picture 4">
            <a:extLst>
              <a:ext uri="{FF2B5EF4-FFF2-40B4-BE49-F238E27FC236}">
                <a16:creationId xmlns:a16="http://schemas.microsoft.com/office/drawing/2014/main" id="{DA52BEC3-D143-4B16-9EC2-603A2832DD09}"/>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916" y="3429000"/>
            <a:ext cx="4818743" cy="3071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6FCD9866-3529-4C9A-B9A7-C594D64B74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7868" y="3429000"/>
            <a:ext cx="6183604" cy="3071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13313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D27DF-417F-4220-A4D2-981ECC54BD1D}"/>
              </a:ext>
            </a:extLst>
          </p:cNvPr>
          <p:cNvSpPr>
            <a:spLocks noGrp="1"/>
          </p:cNvSpPr>
          <p:nvPr>
            <p:ph type="title"/>
          </p:nvPr>
        </p:nvSpPr>
        <p:spPr/>
        <p:txBody>
          <a:bodyPr/>
          <a:lstStyle/>
          <a:p>
            <a:r>
              <a:rPr lang="en-AU" dirty="0"/>
              <a:t> Meet the Canopy Nepal team</a:t>
            </a:r>
          </a:p>
        </p:txBody>
      </p:sp>
      <p:sp>
        <p:nvSpPr>
          <p:cNvPr id="6" name="Content Placeholder 5">
            <a:extLst>
              <a:ext uri="{FF2B5EF4-FFF2-40B4-BE49-F238E27FC236}">
                <a16:creationId xmlns:a16="http://schemas.microsoft.com/office/drawing/2014/main" id="{30413203-700D-4EE8-9C5C-7501D2C0FE5C}"/>
              </a:ext>
            </a:extLst>
          </p:cNvPr>
          <p:cNvSpPr>
            <a:spLocks noGrp="1"/>
          </p:cNvSpPr>
          <p:nvPr>
            <p:ph idx="1"/>
          </p:nvPr>
        </p:nvSpPr>
        <p:spPr>
          <a:xfrm>
            <a:off x="528638" y="2007393"/>
            <a:ext cx="11358562" cy="4531169"/>
          </a:xfrm>
        </p:spPr>
        <p:txBody>
          <a:bodyPr/>
          <a:lstStyle/>
          <a:p>
            <a:endParaRPr lang="en-AU" b="1" dirty="0"/>
          </a:p>
          <a:p>
            <a:pPr marL="0" indent="0">
              <a:buNone/>
            </a:pPr>
            <a:r>
              <a:rPr lang="en-AU" b="1" dirty="0"/>
              <a:t>Mohit -  Executive Director                                                    Shreya  - Managing Director                  </a:t>
            </a:r>
          </a:p>
          <a:p>
            <a:endParaRPr lang="en-AU" dirty="0"/>
          </a:p>
          <a:p>
            <a:endParaRPr lang="en-AU" dirty="0"/>
          </a:p>
          <a:p>
            <a:endParaRPr lang="en-AU" dirty="0"/>
          </a:p>
          <a:p>
            <a:pPr marL="0" indent="0">
              <a:buNone/>
            </a:pPr>
            <a:r>
              <a:rPr lang="en-AU" b="1" dirty="0" err="1"/>
              <a:t>Urishna</a:t>
            </a:r>
            <a:r>
              <a:rPr lang="en-AU" b="1" dirty="0"/>
              <a:t> - Program Director                                                   </a:t>
            </a:r>
            <a:r>
              <a:rPr lang="en-AU" b="1" dirty="0" err="1"/>
              <a:t>Deekshak</a:t>
            </a:r>
            <a:r>
              <a:rPr lang="en-AU" b="1" dirty="0"/>
              <a:t> - FES Program Manager   </a:t>
            </a:r>
          </a:p>
          <a:p>
            <a:pPr marL="0" indent="0">
              <a:buNone/>
            </a:pPr>
            <a:r>
              <a:rPr lang="en-AU" dirty="0"/>
              <a:t>                                                     </a:t>
            </a:r>
          </a:p>
        </p:txBody>
      </p:sp>
      <p:pic>
        <p:nvPicPr>
          <p:cNvPr id="7" name="Picture 6">
            <a:extLst>
              <a:ext uri="{FF2B5EF4-FFF2-40B4-BE49-F238E27FC236}">
                <a16:creationId xmlns:a16="http://schemas.microsoft.com/office/drawing/2014/main" id="{AE08CE3A-4A11-42F0-AC8C-803043447A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8330" y="4474896"/>
            <a:ext cx="2326755" cy="2326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960BA5F3-7ABB-46D4-8830-97BE29D272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50332" y="1946803"/>
            <a:ext cx="1823953" cy="2031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90EC5212-0758-40F2-8377-583FD17BB8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7272" y="2019385"/>
            <a:ext cx="2031206" cy="2031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B66CB2B5-21FF-4F01-9E29-054BEC1323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43074" y="4381677"/>
            <a:ext cx="1964531" cy="221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46127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340B-F612-4B2F-AEA2-D24E428C09A0}"/>
              </a:ext>
            </a:extLst>
          </p:cNvPr>
          <p:cNvSpPr>
            <a:spLocks noGrp="1"/>
          </p:cNvSpPr>
          <p:nvPr>
            <p:ph type="title"/>
          </p:nvPr>
        </p:nvSpPr>
        <p:spPr/>
        <p:txBody>
          <a:bodyPr/>
          <a:lstStyle/>
          <a:p>
            <a:r>
              <a:rPr lang="en-AU" dirty="0"/>
              <a:t>Scholarship Student - Manju</a:t>
            </a:r>
          </a:p>
        </p:txBody>
      </p:sp>
      <p:sp>
        <p:nvSpPr>
          <p:cNvPr id="6" name="Content Placeholder 5">
            <a:extLst>
              <a:ext uri="{FF2B5EF4-FFF2-40B4-BE49-F238E27FC236}">
                <a16:creationId xmlns:a16="http://schemas.microsoft.com/office/drawing/2014/main" id="{28A620EF-8B01-446E-BCA6-C379E9947CD9}"/>
              </a:ext>
            </a:extLst>
          </p:cNvPr>
          <p:cNvSpPr>
            <a:spLocks noGrp="1"/>
          </p:cNvSpPr>
          <p:nvPr>
            <p:ph idx="1"/>
          </p:nvPr>
        </p:nvSpPr>
        <p:spPr>
          <a:xfrm>
            <a:off x="1154955" y="2603500"/>
            <a:ext cx="9917858" cy="3416300"/>
          </a:xfrm>
        </p:spPr>
        <p:txBody>
          <a:bodyPr/>
          <a:lstStyle/>
          <a:p>
            <a:r>
              <a:rPr lang="en-AU" b="1" dirty="0"/>
              <a:t>Manju 20 years </a:t>
            </a:r>
            <a:r>
              <a:rPr lang="en-AU" dirty="0"/>
              <a:t>second year law student  Kathmandu School of Law</a:t>
            </a:r>
          </a:p>
          <a:p>
            <a:r>
              <a:rPr lang="en-AU" dirty="0"/>
              <a:t>Board of KSL Amnesty International. </a:t>
            </a:r>
          </a:p>
          <a:p>
            <a:r>
              <a:rPr lang="en-AU" dirty="0"/>
              <a:t>Passionate advocate for women’s rights.</a:t>
            </a:r>
          </a:p>
          <a:p>
            <a:endParaRPr lang="en-AU" dirty="0"/>
          </a:p>
        </p:txBody>
      </p:sp>
      <p:pic>
        <p:nvPicPr>
          <p:cNvPr id="10" name="Picture 9">
            <a:extLst>
              <a:ext uri="{FF2B5EF4-FFF2-40B4-BE49-F238E27FC236}">
                <a16:creationId xmlns:a16="http://schemas.microsoft.com/office/drawing/2014/main" id="{2A208A1E-5E67-4809-BCCA-51A1D67E3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2961" y="3138199"/>
            <a:ext cx="2789852" cy="3719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14384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D7A7-8933-4655-A258-5A6BC2ACE1EC}"/>
              </a:ext>
            </a:extLst>
          </p:cNvPr>
          <p:cNvSpPr>
            <a:spLocks noGrp="1"/>
          </p:cNvSpPr>
          <p:nvPr>
            <p:ph type="title"/>
          </p:nvPr>
        </p:nvSpPr>
        <p:spPr/>
        <p:txBody>
          <a:bodyPr/>
          <a:lstStyle/>
          <a:p>
            <a:r>
              <a:rPr lang="en-AU" dirty="0"/>
              <a:t>Scholarship Students</a:t>
            </a:r>
          </a:p>
        </p:txBody>
      </p:sp>
      <p:sp>
        <p:nvSpPr>
          <p:cNvPr id="3" name="Content Placeholder 2">
            <a:extLst>
              <a:ext uri="{FF2B5EF4-FFF2-40B4-BE49-F238E27FC236}">
                <a16:creationId xmlns:a16="http://schemas.microsoft.com/office/drawing/2014/main" id="{A943F008-93F3-425E-A701-D767F27E5D0D}"/>
              </a:ext>
            </a:extLst>
          </p:cNvPr>
          <p:cNvSpPr>
            <a:spLocks noGrp="1"/>
          </p:cNvSpPr>
          <p:nvPr>
            <p:ph idx="1"/>
          </p:nvPr>
        </p:nvSpPr>
        <p:spPr>
          <a:xfrm>
            <a:off x="742950" y="2407444"/>
            <a:ext cx="10865643" cy="3612356"/>
          </a:xfrm>
        </p:spPr>
        <p:txBody>
          <a:bodyPr/>
          <a:lstStyle/>
          <a:p>
            <a:r>
              <a:rPr lang="en-AU" b="1" dirty="0"/>
              <a:t>Anjana, 19 years</a:t>
            </a:r>
          </a:p>
          <a:p>
            <a:r>
              <a:rPr lang="en-AU" dirty="0"/>
              <a:t>Final year  of Diploma of Fashion Design IEC College</a:t>
            </a:r>
          </a:p>
          <a:p>
            <a:r>
              <a:rPr lang="en-AU" dirty="0"/>
              <a:t>Joint Secretary Rotaract Club of </a:t>
            </a:r>
            <a:r>
              <a:rPr lang="en-AU" dirty="0" err="1"/>
              <a:t>Dilibazaar</a:t>
            </a:r>
            <a:endParaRPr lang="en-AU" dirty="0"/>
          </a:p>
          <a:p>
            <a:r>
              <a:rPr lang="en-AU" dirty="0"/>
              <a:t>Successfully completed 6-month internship at Didi Boutique  </a:t>
            </a:r>
          </a:p>
          <a:p>
            <a:pPr marL="0" indent="0">
              <a:buNone/>
            </a:pPr>
            <a:r>
              <a:rPr lang="en-AU" dirty="0"/>
              <a:t>	which she is currently managing </a:t>
            </a:r>
          </a:p>
          <a:p>
            <a:r>
              <a:rPr lang="en-AU" dirty="0"/>
              <a:t>Planning to begin Bachelor studies in Jan 2019</a:t>
            </a:r>
          </a:p>
          <a:p>
            <a:endParaRPr lang="en-AU" dirty="0"/>
          </a:p>
        </p:txBody>
      </p:sp>
      <p:pic>
        <p:nvPicPr>
          <p:cNvPr id="5" name="Picture 4">
            <a:extLst>
              <a:ext uri="{FF2B5EF4-FFF2-40B4-BE49-F238E27FC236}">
                <a16:creationId xmlns:a16="http://schemas.microsoft.com/office/drawing/2014/main" id="{DF97CE67-B5CF-4AF1-AEED-F127F30A1A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80135" y="2293257"/>
            <a:ext cx="3678806" cy="4303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52779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77BC-17E6-43D6-A91D-644BE3D3A647}"/>
              </a:ext>
            </a:extLst>
          </p:cNvPr>
          <p:cNvSpPr>
            <a:spLocks noGrp="1"/>
          </p:cNvSpPr>
          <p:nvPr>
            <p:ph type="title"/>
          </p:nvPr>
        </p:nvSpPr>
        <p:spPr/>
        <p:txBody>
          <a:bodyPr/>
          <a:lstStyle/>
          <a:p>
            <a:r>
              <a:rPr lang="en-AU" dirty="0"/>
              <a:t>Scholarship Students – NIC College</a:t>
            </a:r>
          </a:p>
        </p:txBody>
      </p:sp>
      <p:sp>
        <p:nvSpPr>
          <p:cNvPr id="3" name="Content Placeholder 2">
            <a:extLst>
              <a:ext uri="{FF2B5EF4-FFF2-40B4-BE49-F238E27FC236}">
                <a16:creationId xmlns:a16="http://schemas.microsoft.com/office/drawing/2014/main" id="{937D5B71-B8FA-489C-BDC5-5DD546A40A95}"/>
              </a:ext>
            </a:extLst>
          </p:cNvPr>
          <p:cNvSpPr>
            <a:spLocks noGrp="1"/>
          </p:cNvSpPr>
          <p:nvPr>
            <p:ph idx="1"/>
          </p:nvPr>
        </p:nvSpPr>
        <p:spPr>
          <a:xfrm>
            <a:off x="757324" y="2336005"/>
            <a:ext cx="10151181" cy="4264819"/>
          </a:xfrm>
        </p:spPr>
        <p:txBody>
          <a:bodyPr/>
          <a:lstStyle/>
          <a:p>
            <a:r>
              <a:rPr lang="en-AU" dirty="0"/>
              <a:t>These 3 17 year old boys have just begun their final year of secondary school. </a:t>
            </a:r>
          </a:p>
          <a:p>
            <a:r>
              <a:rPr lang="en-AU" dirty="0"/>
              <a:t>Hem is studying science &amp; </a:t>
            </a:r>
            <a:r>
              <a:rPr lang="en-AU" dirty="0" err="1"/>
              <a:t>Bijaya</a:t>
            </a:r>
            <a:r>
              <a:rPr lang="en-AU" dirty="0"/>
              <a:t> &amp; </a:t>
            </a:r>
            <a:r>
              <a:rPr lang="en-AU" dirty="0" err="1"/>
              <a:t>Prachandra</a:t>
            </a:r>
            <a:r>
              <a:rPr lang="en-AU" dirty="0"/>
              <a:t> business management.</a:t>
            </a:r>
          </a:p>
          <a:p>
            <a:pPr marL="0" indent="0">
              <a:buNone/>
            </a:pPr>
            <a:r>
              <a:rPr lang="en-AU" sz="2000" b="1" dirty="0"/>
              <a:t>Hem</a:t>
            </a:r>
            <a:r>
              <a:rPr lang="en-AU" dirty="0"/>
              <a:t>                                            	</a:t>
            </a:r>
            <a:r>
              <a:rPr lang="en-AU" sz="2000" b="1" dirty="0"/>
              <a:t> </a:t>
            </a:r>
            <a:r>
              <a:rPr lang="en-AU" sz="2000" b="1" dirty="0" err="1"/>
              <a:t>Bijaya</a:t>
            </a:r>
            <a:r>
              <a:rPr lang="en-AU" sz="2000" b="1" dirty="0"/>
              <a:t>                                          </a:t>
            </a:r>
            <a:r>
              <a:rPr lang="en-AU" b="1" dirty="0"/>
              <a:t>		</a:t>
            </a:r>
            <a:r>
              <a:rPr lang="en-AU" sz="2000" b="1" dirty="0" err="1"/>
              <a:t>Prachandra</a:t>
            </a:r>
            <a:r>
              <a:rPr lang="en-AU" b="1" dirty="0"/>
              <a:t> </a:t>
            </a:r>
          </a:p>
          <a:p>
            <a:endParaRPr lang="en-AU" dirty="0"/>
          </a:p>
        </p:txBody>
      </p:sp>
      <p:pic>
        <p:nvPicPr>
          <p:cNvPr id="4" name="Content Placeholder 4">
            <a:extLst>
              <a:ext uri="{FF2B5EF4-FFF2-40B4-BE49-F238E27FC236}">
                <a16:creationId xmlns:a16="http://schemas.microsoft.com/office/drawing/2014/main" id="{F473C1CF-F820-4A2C-9C26-32B0B35ABF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198" y="3563987"/>
            <a:ext cx="2309216" cy="3078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CE1A1A8-55A9-4A97-AB4E-823812B460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5187" y="3576788"/>
            <a:ext cx="2299616" cy="3066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5CECAF4-7F12-40EB-AB93-3D457F167E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0484" y="3576788"/>
            <a:ext cx="3338567" cy="2937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55250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6204A-4EA1-4D85-AB72-EE92CFBE4656}"/>
              </a:ext>
            </a:extLst>
          </p:cNvPr>
          <p:cNvSpPr>
            <a:spLocks noGrp="1"/>
          </p:cNvSpPr>
          <p:nvPr>
            <p:ph type="title"/>
          </p:nvPr>
        </p:nvSpPr>
        <p:spPr>
          <a:xfrm>
            <a:off x="1219247" y="838200"/>
            <a:ext cx="8761413" cy="706964"/>
          </a:xfrm>
        </p:spPr>
        <p:txBody>
          <a:bodyPr/>
          <a:lstStyle/>
          <a:p>
            <a:r>
              <a:rPr lang="en-AU" sz="3200" dirty="0"/>
              <a:t>Scholarship Student SAB  &amp; Nobel College</a:t>
            </a:r>
          </a:p>
        </p:txBody>
      </p:sp>
      <p:sp>
        <p:nvSpPr>
          <p:cNvPr id="3" name="Content Placeholder 2">
            <a:extLst>
              <a:ext uri="{FF2B5EF4-FFF2-40B4-BE49-F238E27FC236}">
                <a16:creationId xmlns:a16="http://schemas.microsoft.com/office/drawing/2014/main" id="{815A5908-7666-480A-994C-8DD04F283C7D}"/>
              </a:ext>
            </a:extLst>
          </p:cNvPr>
          <p:cNvSpPr>
            <a:spLocks noGrp="1"/>
          </p:cNvSpPr>
          <p:nvPr>
            <p:ph idx="1"/>
          </p:nvPr>
        </p:nvSpPr>
        <p:spPr>
          <a:xfrm>
            <a:off x="976108" y="2357438"/>
            <a:ext cx="10296730" cy="3662362"/>
          </a:xfrm>
        </p:spPr>
        <p:txBody>
          <a:bodyPr/>
          <a:lstStyle/>
          <a:p>
            <a:r>
              <a:rPr lang="en-AU" b="1" dirty="0"/>
              <a:t>Sushant  </a:t>
            </a:r>
            <a:r>
              <a:rPr lang="en-AU" dirty="0"/>
              <a:t>16 years  -  Year 9 loves sport &amp; science</a:t>
            </a:r>
          </a:p>
          <a:p>
            <a:endParaRPr lang="en-AU" b="1" dirty="0"/>
          </a:p>
          <a:p>
            <a:endParaRPr lang="en-AU" b="1" dirty="0"/>
          </a:p>
          <a:p>
            <a:endParaRPr lang="en-AU" b="1" dirty="0"/>
          </a:p>
          <a:p>
            <a:endParaRPr lang="en-AU" b="1" dirty="0"/>
          </a:p>
          <a:p>
            <a:endParaRPr lang="en-AU" b="1" dirty="0"/>
          </a:p>
          <a:p>
            <a:pPr marL="3657600" lvl="8" indent="0">
              <a:buNone/>
            </a:pPr>
            <a:endParaRPr lang="en-AU" b="1" dirty="0"/>
          </a:p>
          <a:p>
            <a:pPr lvl="8"/>
            <a:r>
              <a:rPr lang="en-AU" sz="1800" b="1" dirty="0" err="1"/>
              <a:t>Shrinkhala</a:t>
            </a:r>
            <a:r>
              <a:rPr lang="en-AU" sz="1800" b="1" dirty="0"/>
              <a:t> </a:t>
            </a:r>
            <a:r>
              <a:rPr lang="en-AU" sz="1800" dirty="0"/>
              <a:t>– 17 years Year 11</a:t>
            </a:r>
          </a:p>
          <a:p>
            <a:pPr lvl="7"/>
            <a:r>
              <a:rPr lang="en-AU" sz="1800" dirty="0"/>
              <a:t>Studying management at Nobel College</a:t>
            </a:r>
          </a:p>
        </p:txBody>
      </p:sp>
      <p:sp>
        <p:nvSpPr>
          <p:cNvPr id="6" name="Rectangle 5">
            <a:extLst>
              <a:ext uri="{FF2B5EF4-FFF2-40B4-BE49-F238E27FC236}">
                <a16:creationId xmlns:a16="http://schemas.microsoft.com/office/drawing/2014/main" id="{D2FC650F-3CCF-4C36-B5D3-61DE68302D04}"/>
              </a:ext>
            </a:extLst>
          </p:cNvPr>
          <p:cNvSpPr/>
          <p:nvPr/>
        </p:nvSpPr>
        <p:spPr>
          <a:xfrm>
            <a:off x="3048000" y="3105835"/>
            <a:ext cx="6096000" cy="369332"/>
          </a:xfrm>
          <a:prstGeom prst="rect">
            <a:avLst/>
          </a:prstGeom>
        </p:spPr>
        <p:txBody>
          <a:bodyPr>
            <a:spAutoFit/>
          </a:bodyPr>
          <a:lstStyle/>
          <a:p>
            <a:r>
              <a:rPr lang="en-AU" dirty="0" err="1"/>
              <a:t>ge</a:t>
            </a:r>
            <a:r>
              <a:rPr lang="en-AU" dirty="0"/>
              <a:t> </a:t>
            </a:r>
          </a:p>
        </p:txBody>
      </p:sp>
      <p:pic>
        <p:nvPicPr>
          <p:cNvPr id="7" name="Picture 6">
            <a:extLst>
              <a:ext uri="{FF2B5EF4-FFF2-40B4-BE49-F238E27FC236}">
                <a16:creationId xmlns:a16="http://schemas.microsoft.com/office/drawing/2014/main" id="{2CE10080-5B5F-450F-9692-E38BED2998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365" y="1807411"/>
            <a:ext cx="3895270" cy="2596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54099D08-4668-4A6F-A7CC-E90C2E5128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1373" y="3105834"/>
            <a:ext cx="2079398" cy="3408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14376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80E6-2B21-4ED9-A3E3-446167BC7BA4}"/>
              </a:ext>
            </a:extLst>
          </p:cNvPr>
          <p:cNvSpPr>
            <a:spLocks noGrp="1"/>
          </p:cNvSpPr>
          <p:nvPr>
            <p:ph type="title"/>
          </p:nvPr>
        </p:nvSpPr>
        <p:spPr/>
        <p:txBody>
          <a:bodyPr/>
          <a:lstStyle/>
          <a:p>
            <a:r>
              <a:rPr lang="en-AU" dirty="0"/>
              <a:t>Scholarship Students</a:t>
            </a:r>
          </a:p>
        </p:txBody>
      </p:sp>
      <p:sp>
        <p:nvSpPr>
          <p:cNvPr id="3" name="Content Placeholder 2">
            <a:extLst>
              <a:ext uri="{FF2B5EF4-FFF2-40B4-BE49-F238E27FC236}">
                <a16:creationId xmlns:a16="http://schemas.microsoft.com/office/drawing/2014/main" id="{D914FD10-855D-4C5A-9929-8FE3AFD73E7C}"/>
              </a:ext>
            </a:extLst>
          </p:cNvPr>
          <p:cNvSpPr>
            <a:spLocks noGrp="1"/>
          </p:cNvSpPr>
          <p:nvPr>
            <p:ph idx="1"/>
          </p:nvPr>
        </p:nvSpPr>
        <p:spPr>
          <a:xfrm>
            <a:off x="824643" y="2603500"/>
            <a:ext cx="9091724" cy="3416300"/>
          </a:xfrm>
        </p:spPr>
        <p:txBody>
          <a:bodyPr/>
          <a:lstStyle/>
          <a:p>
            <a:r>
              <a:rPr lang="en-AU" dirty="0"/>
              <a:t>Sanjeev 21 years </a:t>
            </a:r>
          </a:p>
          <a:p>
            <a:r>
              <a:rPr lang="en-AU" dirty="0"/>
              <a:t>Currently completing final year of Bachelor in IT studies at British College</a:t>
            </a:r>
          </a:p>
          <a:p>
            <a:r>
              <a:rPr lang="en-AU" dirty="0"/>
              <a:t>Completed 3 month internship at Spiker Solutions</a:t>
            </a:r>
          </a:p>
          <a:p>
            <a:r>
              <a:rPr lang="en-AU" dirty="0"/>
              <a:t>Working part time teaching computers at local school </a:t>
            </a:r>
          </a:p>
        </p:txBody>
      </p:sp>
      <p:pic>
        <p:nvPicPr>
          <p:cNvPr id="6" name="Picture 5">
            <a:extLst>
              <a:ext uri="{FF2B5EF4-FFF2-40B4-BE49-F238E27FC236}">
                <a16:creationId xmlns:a16="http://schemas.microsoft.com/office/drawing/2014/main" id="{2CC6F379-9B53-4FC3-994C-3667366703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4557" y="3617686"/>
            <a:ext cx="4217302" cy="2811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25938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1119</TotalTime>
  <Words>742</Words>
  <Application>Microsoft Office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 Boardroom</vt:lpstr>
      <vt:lpstr>Friends of Nepal-Adelaide Inc </vt:lpstr>
      <vt:lpstr>Welcome</vt:lpstr>
      <vt:lpstr>Administration</vt:lpstr>
      <vt:lpstr> Meet the Canopy Nepal team</vt:lpstr>
      <vt:lpstr>Scholarship Student - Manju</vt:lpstr>
      <vt:lpstr>Scholarship Students</vt:lpstr>
      <vt:lpstr>Scholarship Students – NIC College</vt:lpstr>
      <vt:lpstr>Scholarship Student SAB  &amp; Nobel College</vt:lpstr>
      <vt:lpstr>Scholarship Students</vt:lpstr>
      <vt:lpstr>Scholarship Students</vt:lpstr>
      <vt:lpstr> FES Graduates</vt:lpstr>
      <vt:lpstr>FONAI programs – Child Development Society  (CDS)</vt:lpstr>
      <vt:lpstr>CDS Health Camps</vt:lpstr>
      <vt:lpstr>CDS – Day Care Programs</vt:lpstr>
      <vt:lpstr>CDS- SEEP program</vt:lpstr>
      <vt:lpstr>Rotary Movement and South Pacific School Aid</vt:lpstr>
      <vt:lpstr>Thankyou for coming!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BATS</dc:title>
  <dc:creator>denise</dc:creator>
  <cp:lastModifiedBy>ken roscrow</cp:lastModifiedBy>
  <cp:revision>52</cp:revision>
  <dcterms:created xsi:type="dcterms:W3CDTF">2018-06-08T06:57:45Z</dcterms:created>
  <dcterms:modified xsi:type="dcterms:W3CDTF">2018-08-12T04:06:11Z</dcterms:modified>
</cp:coreProperties>
</file>